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63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3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1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4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Знаете ли Вы, кто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Савицкий?</a:t>
            </a:r>
          </a:p>
        </c:rich>
      </c:tx>
      <c:layout>
        <c:manualLayout>
          <c:xMode val="edge"/>
          <c:yMode val="edge"/>
          <c:x val="0.10833333333333335"/>
          <c:y val="7.87037037037037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510440399751473E-2"/>
          <c:y val="0.37101381739477518"/>
          <c:w val="0.6708571741032372"/>
          <c:h val="0.5230850831146106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
83%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
17%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 algn="just">
              <a:defRPr sz="1600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Знакомы ли Вы с работами Михаила  Савицкого?</a:t>
            </a:r>
          </a:p>
        </c:rich>
      </c:tx>
      <c:layout>
        <c:manualLayout>
          <c:xMode val="edge"/>
          <c:yMode val="edge"/>
          <c:x val="0.1560858706331105"/>
          <c:y val="6.308877557666006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17604616701434"/>
          <c:y val="0.3783490202477503"/>
          <c:w val="0.6464577097067461"/>
          <c:h val="0.5274292439728919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2"/>
          </c:dPt>
          <c:dLbls>
            <c:dLbl>
              <c:idx val="0"/>
              <c:layout>
                <c:manualLayout>
                  <c:x val="1.4528510916627418E-2"/>
                  <c:y val="-0.1670448075213865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
67%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
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87812492511725271"/>
          <c:y val="0.47791816234977741"/>
          <c:w val="0.11683202099737533"/>
          <c:h val="0.338730679498396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 algn="just">
              <a:defRPr sz="1500">
                <a:latin typeface="Times New Roman" pitchFamily="18" charset="0"/>
                <a:cs typeface="Times New Roman" pitchFamily="18" charset="0"/>
              </a:defRPr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Посещали ли Вы художественную галерею имени М. Савицкого?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894809678755966E-2"/>
          <c:y val="0.28805628739663847"/>
          <c:w val="0.9414976867185928"/>
          <c:h val="0.616200211470756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3"/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 algn="just">
              <a:defRPr sz="1600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Оказывают ли влияние работы мастера на правильное формирование  представлений о Великой Отечественной войне?</a:t>
            </a:r>
          </a:p>
        </c:rich>
      </c:tx>
      <c:layout/>
      <c:overlay val="0"/>
    </c:title>
    <c:autoTitleDeleted val="0"/>
    <c:view3D>
      <c:rotX val="30"/>
      <c:rotY val="3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037859990865213E-2"/>
          <c:y val="0.40482168647928013"/>
          <c:w val="0.97228488501277632"/>
          <c:h val="0.571195660799593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0"/>
            <c:bubble3D val="0"/>
            <c:explosion val="20"/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i="0" baseline="0" dirty="0" smtClean="0">
                <a:latin typeface="Times New Roman" pitchFamily="18" charset="0"/>
                <a:cs typeface="Times New Roman" pitchFamily="18" charset="0"/>
              </a:rPr>
              <a:t>Знаете ли Вы, кто такой Савицкий?</a:t>
            </a:r>
            <a:endParaRPr lang="ru-RU" sz="16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037770721743073E-2"/>
          <c:y val="0.28682547155077404"/>
          <c:w val="0.8449719588426482"/>
          <c:h val="0.6069166358026068"/>
        </c:manualLayout>
      </c:layout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explosion val="35"/>
          <c:cat>
            <c:strRef>
              <c:f>'Лист1'!$A$2:$A$3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28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b="1" i="0" u="none" strike="noStrike" baseline="0" dirty="0" smtClean="0"/>
              <a:t>Знакомы ли Вы с работами Михаила  Савицкого?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78312213675605E-2"/>
          <c:y val="0.33634294561043915"/>
          <c:w val="0.79030863400798601"/>
          <c:h val="0.57220626319619994"/>
        </c:manualLayout>
      </c:layout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explosion val="18"/>
          </c:dPt>
          <c:cat>
            <c:strRef>
              <c:f>'Лист1'!$A$2:$A$3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23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r>
              <a:rPr lang="ru-RU" sz="1500" b="1" i="0" baseline="0" dirty="0" smtClean="0">
                <a:latin typeface="Times New Roman" pitchFamily="18" charset="0"/>
                <a:cs typeface="Times New Roman" pitchFamily="18" charset="0"/>
              </a:rPr>
              <a:t>Посещали ли Вы художественную галерею имени М. Савицкого?</a:t>
            </a:r>
            <a:endParaRPr lang="ru-RU" sz="15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29693386894633"/>
          <c:y val="0.22888048281373755"/>
          <c:w val="0.71271150184092591"/>
          <c:h val="0.67449565788986432"/>
        </c:manualLayout>
      </c:layout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explosion val="55"/>
          <c:dPt>
            <c:idx val="1"/>
            <c:bubble3D val="0"/>
            <c:explosion val="15"/>
          </c:dPt>
          <c:cat>
            <c:strRef>
              <c:f>'Лист1'!$A$2:$A$3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8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b="1" i="0" u="none" strike="noStrike" baseline="0" dirty="0" smtClean="0"/>
              <a:t>Оказывают ли влияние работы мастера на правильное формирование  представлений о Великой Отечественной войне?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9.2135596044883902E-2"/>
          <c:y val="7.743042101013165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96060386055285E-2"/>
          <c:y val="0.27197452315596377"/>
          <c:w val="0.9016793736154517"/>
          <c:h val="0.65919843594614158"/>
        </c:manualLayout>
      </c:layout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explosion val="75"/>
          <c:dPt>
            <c:idx val="0"/>
            <c:bubble3D val="0"/>
            <c:explosion val="0"/>
          </c:dPt>
          <c:cat>
            <c:strRef>
              <c:f>'Лист1'!$A$2:$A$3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30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297040376628357"/>
          <c:y val="0.63741664205332194"/>
          <c:w val="0.20911566491043859"/>
          <c:h val="0.238788508593896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0.21523</cdr:x>
      <cdr:y>0.67857</cdr:y>
    </cdr:from>
    <cdr:to>
      <cdr:x>0.37665</cdr:x>
      <cdr:y>0.82143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52128" y="1368152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83%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</cdr:x>
      <cdr:y>0.33333</cdr:y>
    </cdr:from>
    <cdr:to>
      <cdr:x>0.52222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2288" y="720080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7%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0.65556</cdr:x>
      <cdr:y>0.63333</cdr:y>
    </cdr:from>
    <cdr:to>
      <cdr:x>0.76667</cdr:x>
      <cdr:y>0.76667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48472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93%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0.6658</cdr:x>
      <cdr:y>0.79918</cdr:y>
    </cdr:from>
    <cdr:to>
      <cdr:x>0.82776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1440160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93%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0.73778</cdr:x>
      <cdr:y>0.40165</cdr:y>
    </cdr:from>
    <cdr:to>
      <cdr:x>0.96629</cdr:x>
      <cdr:y>0.91169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52328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0.3419</cdr:x>
      <cdr:y>0.28115</cdr:y>
    </cdr:from>
    <cdr:to>
      <cdr:x>0.55784</cdr:x>
      <cdr:y>0.44181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68152" y="50405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7%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0.75439</cdr:x>
      <cdr:y>0.25806</cdr:y>
    </cdr:from>
    <cdr:to>
      <cdr:x>0.96491</cdr:x>
      <cdr:y>0.41935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6344" y="57606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27%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0.12281</cdr:x>
      <cdr:y>0.70968</cdr:y>
    </cdr:from>
    <cdr:to>
      <cdr:x>0.29825</cdr:x>
      <cdr:y>0.83871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58417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73%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A0718-8B2C-4444-B573-D2EA54592F68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FC627-50D1-45D0-9A18-E62C31082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97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3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1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32F36-EC79-4A76-AB65-0D33B48D3BA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4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3" indent="0" algn="ctr">
              <a:buNone/>
              <a:defRPr sz="1600"/>
            </a:lvl4pPr>
            <a:lvl5pPr marL="1828711" indent="0" algn="ctr">
              <a:buNone/>
              <a:defRPr sz="1600"/>
            </a:lvl5pPr>
            <a:lvl6pPr marL="2285889" indent="0" algn="ctr">
              <a:buNone/>
              <a:defRPr sz="1600"/>
            </a:lvl6pPr>
            <a:lvl7pPr marL="2743066" indent="0" algn="ctr">
              <a:buNone/>
              <a:defRPr sz="1600"/>
            </a:lvl7pPr>
            <a:lvl8pPr marL="3200244" indent="0" algn="ctr">
              <a:buNone/>
              <a:defRPr sz="1600"/>
            </a:lvl8pPr>
            <a:lvl9pPr marL="3657422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4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26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3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6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9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2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5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8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5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84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1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31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626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93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25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156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58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1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450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7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19302" y="4965701"/>
            <a:ext cx="18065750" cy="1404302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0288251" y="4965701"/>
            <a:ext cx="18065749" cy="1404302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52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3131" indent="0">
              <a:buNone/>
              <a:defRPr sz="2400" b="1"/>
            </a:lvl2pPr>
            <a:lvl3pPr marL="1086263" indent="0">
              <a:buNone/>
              <a:defRPr sz="2100" b="1"/>
            </a:lvl3pPr>
            <a:lvl4pPr marL="1629394" indent="0">
              <a:buNone/>
              <a:defRPr sz="1900" b="1"/>
            </a:lvl4pPr>
            <a:lvl5pPr marL="2172526" indent="0">
              <a:buNone/>
              <a:defRPr sz="1900" b="1"/>
            </a:lvl5pPr>
            <a:lvl6pPr marL="2715657" indent="0">
              <a:buNone/>
              <a:defRPr sz="1900" b="1"/>
            </a:lvl6pPr>
            <a:lvl7pPr marL="3258788" indent="0">
              <a:buNone/>
              <a:defRPr sz="1900" b="1"/>
            </a:lvl7pPr>
            <a:lvl8pPr marL="3801920" indent="0">
              <a:buNone/>
              <a:defRPr sz="1900" b="1"/>
            </a:lvl8pPr>
            <a:lvl9pPr marL="4345051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3131" indent="0">
              <a:buNone/>
              <a:defRPr sz="2400" b="1"/>
            </a:lvl2pPr>
            <a:lvl3pPr marL="1086263" indent="0">
              <a:buNone/>
              <a:defRPr sz="2100" b="1"/>
            </a:lvl3pPr>
            <a:lvl4pPr marL="1629394" indent="0">
              <a:buNone/>
              <a:defRPr sz="1900" b="1"/>
            </a:lvl4pPr>
            <a:lvl5pPr marL="2172526" indent="0">
              <a:buNone/>
              <a:defRPr sz="1900" b="1"/>
            </a:lvl5pPr>
            <a:lvl6pPr marL="2715657" indent="0">
              <a:buNone/>
              <a:defRPr sz="1900" b="1"/>
            </a:lvl6pPr>
            <a:lvl7pPr marL="3258788" indent="0">
              <a:buNone/>
              <a:defRPr sz="1900" b="1"/>
            </a:lvl7pPr>
            <a:lvl8pPr marL="3801920" indent="0">
              <a:buNone/>
              <a:defRPr sz="1900" b="1"/>
            </a:lvl8pPr>
            <a:lvl9pPr marL="4345051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7" y="2174876"/>
            <a:ext cx="5389034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85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84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13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43131" indent="0">
              <a:buNone/>
              <a:defRPr sz="1400"/>
            </a:lvl2pPr>
            <a:lvl3pPr marL="1086263" indent="0">
              <a:buNone/>
              <a:defRPr sz="1200"/>
            </a:lvl3pPr>
            <a:lvl4pPr marL="1629394" indent="0">
              <a:buNone/>
              <a:defRPr sz="1100"/>
            </a:lvl4pPr>
            <a:lvl5pPr marL="2172526" indent="0">
              <a:buNone/>
              <a:defRPr sz="1100"/>
            </a:lvl5pPr>
            <a:lvl6pPr marL="2715657" indent="0">
              <a:buNone/>
              <a:defRPr sz="1100"/>
            </a:lvl6pPr>
            <a:lvl7pPr marL="3258788" indent="0">
              <a:buNone/>
              <a:defRPr sz="1100"/>
            </a:lvl7pPr>
            <a:lvl8pPr marL="3801920" indent="0">
              <a:buNone/>
              <a:defRPr sz="1100"/>
            </a:lvl8pPr>
            <a:lvl9pPr marL="434505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9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20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43131" indent="0">
              <a:buNone/>
              <a:defRPr sz="3300"/>
            </a:lvl2pPr>
            <a:lvl3pPr marL="1086263" indent="0">
              <a:buNone/>
              <a:defRPr sz="2800"/>
            </a:lvl3pPr>
            <a:lvl4pPr marL="1629394" indent="0">
              <a:buNone/>
              <a:defRPr sz="2400"/>
            </a:lvl4pPr>
            <a:lvl5pPr marL="2172526" indent="0">
              <a:buNone/>
              <a:defRPr sz="2400"/>
            </a:lvl5pPr>
            <a:lvl6pPr marL="2715657" indent="0">
              <a:buNone/>
              <a:defRPr sz="2400"/>
            </a:lvl6pPr>
            <a:lvl7pPr marL="3258788" indent="0">
              <a:buNone/>
              <a:defRPr sz="2400"/>
            </a:lvl7pPr>
            <a:lvl8pPr marL="3801920" indent="0">
              <a:buNone/>
              <a:defRPr sz="2400"/>
            </a:lvl8pPr>
            <a:lvl9pPr marL="4345051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700"/>
            </a:lvl1pPr>
            <a:lvl2pPr marL="543131" indent="0">
              <a:buNone/>
              <a:defRPr sz="1400"/>
            </a:lvl2pPr>
            <a:lvl3pPr marL="1086263" indent="0">
              <a:buNone/>
              <a:defRPr sz="1200"/>
            </a:lvl3pPr>
            <a:lvl4pPr marL="1629394" indent="0">
              <a:buNone/>
              <a:defRPr sz="1100"/>
            </a:lvl4pPr>
            <a:lvl5pPr marL="2172526" indent="0">
              <a:buNone/>
              <a:defRPr sz="1100"/>
            </a:lvl5pPr>
            <a:lvl6pPr marL="2715657" indent="0">
              <a:buNone/>
              <a:defRPr sz="1100"/>
            </a:lvl6pPr>
            <a:lvl7pPr marL="3258788" indent="0">
              <a:buNone/>
              <a:defRPr sz="1100"/>
            </a:lvl7pPr>
            <a:lvl8pPr marL="3801920" indent="0">
              <a:buNone/>
              <a:defRPr sz="1100"/>
            </a:lvl8pPr>
            <a:lvl9pPr marL="434505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55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52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9271384" y="852489"/>
            <a:ext cx="9082616" cy="18156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019301" y="852489"/>
            <a:ext cx="27048884" cy="18156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1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07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0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1" indent="0">
              <a:buNone/>
              <a:defRPr sz="1600" b="1"/>
            </a:lvl5pPr>
            <a:lvl6pPr marL="2285889" indent="0">
              <a:buNone/>
              <a:defRPr sz="1600" b="1"/>
            </a:lvl6pPr>
            <a:lvl7pPr marL="2743066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1" indent="0">
              <a:buNone/>
              <a:defRPr sz="1600" b="1"/>
            </a:lvl5pPr>
            <a:lvl6pPr marL="2285889" indent="0">
              <a:buNone/>
              <a:defRPr sz="1600" b="1"/>
            </a:lvl6pPr>
            <a:lvl7pPr marL="2743066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54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0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5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3" indent="0">
              <a:buNone/>
              <a:defRPr sz="1000"/>
            </a:lvl4pPr>
            <a:lvl5pPr marL="1828711" indent="0">
              <a:buNone/>
              <a:defRPr sz="1000"/>
            </a:lvl5pPr>
            <a:lvl6pPr marL="2285889" indent="0">
              <a:buNone/>
              <a:defRPr sz="1000"/>
            </a:lvl6pPr>
            <a:lvl7pPr marL="2743066" indent="0">
              <a:buNone/>
              <a:defRPr sz="1000"/>
            </a:lvl7pPr>
            <a:lvl8pPr marL="3200244" indent="0">
              <a:buNone/>
              <a:defRPr sz="1000"/>
            </a:lvl8pPr>
            <a:lvl9pPr marL="365742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6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3" indent="0">
              <a:buNone/>
              <a:defRPr sz="2000"/>
            </a:lvl4pPr>
            <a:lvl5pPr marL="1828711" indent="0">
              <a:buNone/>
              <a:defRPr sz="2000"/>
            </a:lvl5pPr>
            <a:lvl6pPr marL="2285889" indent="0">
              <a:buNone/>
              <a:defRPr sz="2000"/>
            </a:lvl6pPr>
            <a:lvl7pPr marL="2743066" indent="0">
              <a:buNone/>
              <a:defRPr sz="2000"/>
            </a:lvl7pPr>
            <a:lvl8pPr marL="3200244" indent="0">
              <a:buNone/>
              <a:defRPr sz="2000"/>
            </a:lvl8pPr>
            <a:lvl9pPr marL="365742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3" indent="0">
              <a:buNone/>
              <a:defRPr sz="1000"/>
            </a:lvl4pPr>
            <a:lvl5pPr marL="1828711" indent="0">
              <a:buNone/>
              <a:defRPr sz="1000"/>
            </a:lvl5pPr>
            <a:lvl6pPr marL="2285889" indent="0">
              <a:buNone/>
              <a:defRPr sz="1000"/>
            </a:lvl6pPr>
            <a:lvl7pPr marL="2743066" indent="0">
              <a:buNone/>
              <a:defRPr sz="1000"/>
            </a:lvl7pPr>
            <a:lvl8pPr marL="3200244" indent="0">
              <a:buNone/>
              <a:defRPr sz="1000"/>
            </a:lvl8pPr>
            <a:lvl9pPr marL="365742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9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30833-DC47-4F0B-98E7-6CA016464A2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3D6F-E5B9-4EB2-B808-E1AF2B43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88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7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0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8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33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1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1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08626" tIns="54313" rIns="108626" bIns="5431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08626" tIns="54313" rIns="108626" bIns="543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08626" tIns="54313" rIns="108626" bIns="5431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6263"/>
            <a:fld id="{0C61A5B5-33FB-445B-A5E3-DAE1A42943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6263"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</p:spPr>
        <p:txBody>
          <a:bodyPr vert="horz" lIns="108626" tIns="54313" rIns="108626" bIns="5431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626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08626" tIns="54313" rIns="108626" bIns="5431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6263"/>
            <a:fld id="{7DDCD6DA-52AE-4297-AA54-FAEB4676F2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626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86263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7349" indent="-407349" algn="l" defTabSz="1086263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2589" indent="-339457" algn="l" defTabSz="1086263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7828" indent="-271566" algn="l" defTabSz="108626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00960" indent="-271566" algn="l" defTabSz="1086263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091" indent="-271566" algn="l" defTabSz="1086263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87223" indent="-271566" algn="l" defTabSz="10862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0354" indent="-271566" algn="l" defTabSz="10862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3485" indent="-271566" algn="l" defTabSz="10862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16617" indent="-271566" algn="l" defTabSz="10862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3131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6263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9394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2526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657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58788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1920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051" algn="l" defTabSz="10862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chart" Target="../charts/chart5.xml"/><Relationship Id="rId26" Type="http://schemas.openxmlformats.org/officeDocument/2006/relationships/image" Target="../media/image17.jpeg"/><Relationship Id="rId3" Type="http://schemas.openxmlformats.org/officeDocument/2006/relationships/image" Target="../media/image1.jpeg"/><Relationship Id="rId21" Type="http://schemas.openxmlformats.org/officeDocument/2006/relationships/chart" Target="../charts/chart8.xml"/><Relationship Id="rId34" Type="http://schemas.openxmlformats.org/officeDocument/2006/relationships/image" Target="../media/image25.jpeg"/><Relationship Id="rId7" Type="http://schemas.openxmlformats.org/officeDocument/2006/relationships/hyperlink" Target="http://www.radikal.ru/" TargetMode="External"/><Relationship Id="rId12" Type="http://schemas.openxmlformats.org/officeDocument/2006/relationships/image" Target="../media/image11.jpeg"/><Relationship Id="rId17" Type="http://schemas.openxmlformats.org/officeDocument/2006/relationships/chart" Target="../charts/chart4.xml"/><Relationship Id="rId25" Type="http://schemas.openxmlformats.org/officeDocument/2006/relationships/image" Target="../media/image16.jpeg"/><Relationship Id="rId3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3.xml"/><Relationship Id="rId20" Type="http://schemas.openxmlformats.org/officeDocument/2006/relationships/chart" Target="../charts/chart7.xml"/><Relationship Id="rId29" Type="http://schemas.openxmlformats.org/officeDocument/2006/relationships/image" Target="../media/image20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24" Type="http://schemas.openxmlformats.org/officeDocument/2006/relationships/image" Target="../media/image15.jpeg"/><Relationship Id="rId32" Type="http://schemas.openxmlformats.org/officeDocument/2006/relationships/image" Target="../media/image23.jpeg"/><Relationship Id="rId5" Type="http://schemas.openxmlformats.org/officeDocument/2006/relationships/image" Target="../media/image5.jpeg"/><Relationship Id="rId15" Type="http://schemas.openxmlformats.org/officeDocument/2006/relationships/chart" Target="../charts/chart2.xml"/><Relationship Id="rId23" Type="http://schemas.openxmlformats.org/officeDocument/2006/relationships/image" Target="../media/image14.jpeg"/><Relationship Id="rId28" Type="http://schemas.openxmlformats.org/officeDocument/2006/relationships/image" Target="../media/image19.jpeg"/><Relationship Id="rId36" Type="http://schemas.openxmlformats.org/officeDocument/2006/relationships/image" Target="../media/image27.jpeg"/><Relationship Id="rId10" Type="http://schemas.openxmlformats.org/officeDocument/2006/relationships/image" Target="../media/image9.jpeg"/><Relationship Id="rId19" Type="http://schemas.openxmlformats.org/officeDocument/2006/relationships/chart" Target="../charts/chart6.xml"/><Relationship Id="rId31" Type="http://schemas.openxmlformats.org/officeDocument/2006/relationships/image" Target="../media/image22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Relationship Id="rId14" Type="http://schemas.openxmlformats.org/officeDocument/2006/relationships/chart" Target="../charts/chart1.xml"/><Relationship Id="rId22" Type="http://schemas.openxmlformats.org/officeDocument/2006/relationships/image" Target="../media/image13.jpeg"/><Relationship Id="rId27" Type="http://schemas.openxmlformats.org/officeDocument/2006/relationships/image" Target="../media/image18.jpeg"/><Relationship Id="rId30" Type="http://schemas.openxmlformats.org/officeDocument/2006/relationships/image" Target="../media/image21.jpeg"/><Relationship Id="rId35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669" y="629393"/>
            <a:ext cx="7487968" cy="1178007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Архитектурно-строительный колледж в составе межгосударственного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образовательного учреждения высшего образования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«Белорусско-Российский университет»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Picture 2" descr="https://adukar.by/images/photo/%D0%90%D0%A1%D0%9A%D0%9C%D0%BE%D0%B3%D0%B8%D0%BB%D1%91%D0%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57" y="309733"/>
            <a:ext cx="1352812" cy="1352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199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Образец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бейджа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3919" y="2069204"/>
            <a:ext cx="5953729" cy="208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6645" y="2069204"/>
            <a:ext cx="5953729" cy="208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3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dukar.by/images/photo/%D0%90%D0%A1%D0%9A%D0%9C%D0%BE%D0%B3%D0%B8%D0%BB%D1%91%D0%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65"/>
            <a:ext cx="1043764" cy="934289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4327399" y="1050684"/>
            <a:ext cx="3769151" cy="172541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ВОЕННАЯ ТЕМАТИКА В РАБОТАХ МИХАИЛА САВИЦКОГО</a:t>
            </a:r>
          </a:p>
        </p:txBody>
      </p:sp>
      <p:pic>
        <p:nvPicPr>
          <p:cNvPr id="2" name="Picture 2" descr="Савицкий, Михаил Андреевич — Википедия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7672" y="1362405"/>
            <a:ext cx="1217726" cy="1454698"/>
          </a:xfrm>
          <a:prstGeom prst="rect">
            <a:avLst/>
          </a:prstGeom>
          <a:noFill/>
        </p:spPr>
      </p:pic>
      <p:pic>
        <p:nvPicPr>
          <p:cNvPr id="30" name="Рисунок 25" descr="Картинки по запросу &quot;витебские ворота савицкий&quot;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640" y="5322418"/>
            <a:ext cx="1188732" cy="845285"/>
          </a:xfrm>
          <a:prstGeom prst="rect">
            <a:avLst/>
          </a:prstGeom>
          <a:noFill/>
        </p:spPr>
      </p:pic>
      <p:pic>
        <p:nvPicPr>
          <p:cNvPr id="31" name="Рисунок 22" descr="Картинки по запросу &quot;в партизаны савицкий&quot;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3633" y="4052443"/>
            <a:ext cx="1333700" cy="680265"/>
          </a:xfrm>
          <a:prstGeom prst="rect">
            <a:avLst/>
          </a:prstGeom>
          <a:noFill/>
        </p:spPr>
      </p:pic>
      <p:pic>
        <p:nvPicPr>
          <p:cNvPr id="32" name="Рисунок 4" descr="https://s009.radikal.ru/i309/1504/e1/b5faede5280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1294" y="4052443"/>
            <a:ext cx="1214916" cy="877437"/>
          </a:xfrm>
          <a:prstGeom prst="rect">
            <a:avLst/>
          </a:prstGeom>
          <a:noFill/>
        </p:spPr>
      </p:pic>
      <p:pic>
        <p:nvPicPr>
          <p:cNvPr id="33" name="Рисунок 1" descr="https://s015.radikal.ru/i333/1504/1d/70148def2005.jpg">
            <a:hlinkClick r:id="rId7"/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4052" y="5322417"/>
            <a:ext cx="1362693" cy="1173994"/>
          </a:xfrm>
          <a:prstGeom prst="rect">
            <a:avLst/>
          </a:prstGeom>
          <a:noFill/>
        </p:spPr>
      </p:pic>
      <p:pic>
        <p:nvPicPr>
          <p:cNvPr id="34" name="Рисунок 16" descr="Картинки по запросу &quot;партизанская мадонна&quot;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1975" y="4052442"/>
            <a:ext cx="1159739" cy="1016897"/>
          </a:xfrm>
          <a:prstGeom prst="rect">
            <a:avLst/>
          </a:prstGeom>
          <a:noFill/>
        </p:spPr>
      </p:pic>
      <p:pic>
        <p:nvPicPr>
          <p:cNvPr id="35" name="Рисунок 7" descr="https://s019.radikal.ru/i605/1504/05/d3235b9c0176.jpg">
            <a:hlinkClick r:id="rId7"/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3661" y="4052442"/>
            <a:ext cx="1101335" cy="1108342"/>
          </a:xfrm>
          <a:prstGeom prst="rect">
            <a:avLst/>
          </a:prstGeom>
          <a:noFill/>
        </p:spPr>
      </p:pic>
      <p:pic>
        <p:nvPicPr>
          <p:cNvPr id="36" name="Рисунок 10" descr="https://s020.radikal.ru/i700/1504/ed/2a553922811a.jpg">
            <a:hlinkClick r:id="rId7"/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1714" y="5322418"/>
            <a:ext cx="1872127" cy="854347"/>
          </a:xfrm>
          <a:prstGeom prst="rect">
            <a:avLst/>
          </a:prstGeom>
          <a:noFill/>
        </p:spPr>
      </p:pic>
      <p:pic>
        <p:nvPicPr>
          <p:cNvPr id="37" name="Picture 9" descr="Картинки по запросу &quot;партизанская мадонна&quot;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6328" y="5322417"/>
            <a:ext cx="1014771" cy="1218340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602561" y="4768246"/>
            <a:ext cx="1594641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партизаны (1963 г.)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94248" y="4952970"/>
            <a:ext cx="1507660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Партизаны (1963 г.)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70614" y="6176764"/>
            <a:ext cx="1478667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Витебские ворота (1967г.)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40968" y="5068422"/>
            <a:ext cx="1565647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Партизанская Мадонна (1967г.)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1359" y="6523121"/>
            <a:ext cx="1536654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Партизанская Мадонна(Минская 1978 г.)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69961" y="6476940"/>
            <a:ext cx="1362693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Казнь (1968 г.)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80575" y="6199854"/>
            <a:ext cx="1652628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Поле (1973)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35609" y="5160784"/>
            <a:ext cx="1130745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Дети войны (1973)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22143" y="334880"/>
            <a:ext cx="2696393" cy="934288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Архитектурно-строительный колледж в составе межгосударственного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высшего образования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«Белорусско-Российский университет»</a:t>
            </a:r>
            <a:r>
              <a:rPr lang="ru-RU" sz="12800" dirty="0">
                <a:solidFill>
                  <a:prstClr val="black"/>
                </a:solidFill>
              </a:rPr>
              <a:t/>
            </a:r>
            <a:br>
              <a:rPr lang="ru-RU" sz="12800" dirty="0">
                <a:solidFill>
                  <a:prstClr val="black"/>
                </a:solidFill>
              </a:rPr>
            </a:br>
            <a:endParaRPr lang="ru-RU" sz="2100" dirty="0">
              <a:solidFill>
                <a:prstClr val="black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306" y="1143046"/>
            <a:ext cx="2783373" cy="1095872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algn="just"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в преддверии празднования 75-летия Победы в Великой Отечественной войне особое внимание заслуживают работы художника Михаила Андреевича Савицкого на военную тематику, в которых он рассказал жуткую правду той поры. Работы автора публицистичны, эмоционально-экспрессивны, с глубоким проникновением в сущность явлений, с философским осмыслением и личными впечатлениями. Картины великого мастера не имеют аналогов в мире, по сложности и масштабности решения художественных задач на военную тему.</a:t>
            </a:r>
          </a:p>
          <a:p>
            <a:pPr defTabSz="1086210"/>
            <a:endParaRPr lang="ru-RU" sz="600" dirty="0">
              <a:solidFill>
                <a:prstClr val="black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7306" y="2274477"/>
            <a:ext cx="2754380" cy="449540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algn="just"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данной исследовательской  работы</a:t>
            </a: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подробное изучение полотен Михаила Савицкого и доказательство того, что можно и нужно изучать военные события по художественным работам мастера.</a:t>
            </a:r>
            <a:endParaRPr lang="ru-RU" sz="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97306" y="2828648"/>
            <a:ext cx="2725386" cy="311040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algn="just"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 изучения: 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влияние картин Михаила Савицкого на формирование верных представлений о Великой Отечественной войне.</a:t>
            </a:r>
            <a:endParaRPr lang="ru-RU" sz="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7306" y="3405911"/>
            <a:ext cx="2725386" cy="695761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algn="just"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воспитание чувства гражданственности и патриотизма у учащихся, ответственности за судьбу страны, уважения к героическому прошлому и военной славе посредством научного исследования работ художника Михаила Савицкого.</a:t>
            </a:r>
          </a:p>
          <a:p>
            <a:pPr defTabSz="1086210"/>
            <a:endParaRPr lang="ru-RU" sz="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7306" y="4237167"/>
            <a:ext cx="2725386" cy="1003539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algn="just"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способствовать развитию творческого потенциала учащихся путём создания научно-исследовательской работы; расширить и углубить знания о военном подвиге народа в годы Великой Отечественной войны; способствовать формированию представлений о важнейших общечеловеческих  ценностях, о морально-нравственной ответственности нынешнего поколения за сохранение исторической памяти о событиях Великой Отечественной войны посредством исследования работ Михаила Савицкого.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7306" y="5345508"/>
            <a:ext cx="2725386" cy="588039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Методы эмпирического уровня:</a:t>
            </a:r>
          </a:p>
          <a:p>
            <a:pPr marL="126421" indent="-126421" defTabSz="1086210">
              <a:lnSpc>
                <a:spcPct val="150000"/>
              </a:lnSpc>
              <a:buFontTx/>
              <a:buAutoNum type="arabicPeriod"/>
            </a:pP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детальное изучение письменных и электронных источников;</a:t>
            </a:r>
          </a:p>
          <a:p>
            <a:pPr marL="126421" indent="-126421" defTabSz="1086210">
              <a:lnSpc>
                <a:spcPct val="150000"/>
              </a:lnSpc>
              <a:buFontTx/>
              <a:buAutoNum type="arabicPeriod"/>
            </a:pP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анкетирование респондентов;</a:t>
            </a:r>
          </a:p>
          <a:p>
            <a:pPr marL="126421" indent="-126421" defTabSz="1086210">
              <a:lnSpc>
                <a:spcPct val="150000"/>
              </a:lnSpc>
              <a:buFontTx/>
              <a:buAutoNum type="arabicPeriod"/>
            </a:pP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анализ проделанной  работы  и подведение итогов.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68312" y="6084402"/>
            <a:ext cx="2725386" cy="449540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algn="just"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Гипотеза: </a:t>
            </a:r>
            <a:r>
              <a:rPr lang="be-BY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глобальное 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исследование по данной теме позволит по иному взглянуть на роль художественных произведений военной темы  в формировании патриотических взглядов и гражданского долга.</a:t>
            </a:r>
            <a:r>
              <a:rPr lang="be-BY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02561" y="47147"/>
            <a:ext cx="4667949" cy="1003537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>
              <a:lnSpc>
                <a:spcPct val="150000"/>
              </a:lnSpc>
            </a:pPr>
            <a:r>
              <a:rPr lang="ru-RU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21-я </a:t>
            </a:r>
            <a:r>
              <a:rPr lang="ru-RU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конференция научно-исследовательского общества учащихся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86210">
              <a:lnSpc>
                <a:spcPct val="150000"/>
              </a:lnSpc>
            </a:pPr>
            <a:r>
              <a:rPr lang="ru-RU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посвящённая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посвященной 90-летнему юбилею  архитектурно- строительного колледжа</a:t>
            </a:r>
            <a:endParaRPr lang="ru-RU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86210">
              <a:lnSpc>
                <a:spcPct val="150000"/>
              </a:lnSpc>
            </a:pPr>
            <a:endParaRPr lang="ru-RU" sz="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Авторы:  </a:t>
            </a:r>
            <a:r>
              <a:rPr lang="ru-RU" sz="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Куртиков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Роман Андреевич, </a:t>
            </a:r>
            <a:r>
              <a:rPr lang="ru-RU" sz="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учащиейя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группы 1Ак </a:t>
            </a:r>
          </a:p>
          <a:p>
            <a:pPr defTabSz="1086210">
              <a:lnSpc>
                <a:spcPct val="150000"/>
              </a:lnSpc>
            </a:pP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Макаренко Валерий Дмитриевич,  учащийся группы 1Ак</a:t>
            </a:r>
          </a:p>
          <a:p>
            <a:pPr defTabSz="1086210">
              <a:lnSpc>
                <a:spcPct val="150000"/>
              </a:lnSpc>
            </a:pPr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Косько</a:t>
            </a:r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Алеся Васильевна</a:t>
            </a:r>
          </a:p>
        </p:txBody>
      </p:sp>
      <p:graphicFrame>
        <p:nvGraphicFramePr>
          <p:cNvPr id="58" name="Диаграмма 57"/>
          <p:cNvGraphicFramePr/>
          <p:nvPr/>
        </p:nvGraphicFramePr>
        <p:xfrm>
          <a:off x="3486587" y="1350859"/>
          <a:ext cx="1782894" cy="62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72" name="Диаграмма 71"/>
          <p:cNvGraphicFramePr/>
          <p:nvPr/>
        </p:nvGraphicFramePr>
        <p:xfrm>
          <a:off x="3254640" y="1951211"/>
          <a:ext cx="2058536" cy="73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76" name="Диаграмма 75"/>
          <p:cNvGraphicFramePr/>
          <p:nvPr/>
        </p:nvGraphicFramePr>
        <p:xfrm>
          <a:off x="3196654" y="2574654"/>
          <a:ext cx="2155345" cy="646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77" name="Диаграмма 76"/>
          <p:cNvGraphicFramePr/>
          <p:nvPr/>
        </p:nvGraphicFramePr>
        <p:xfrm>
          <a:off x="2935712" y="3221186"/>
          <a:ext cx="2609412" cy="692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78" name="Диаграмма 77"/>
          <p:cNvGraphicFramePr/>
          <p:nvPr/>
        </p:nvGraphicFramePr>
        <p:xfrm>
          <a:off x="6675870" y="1420131"/>
          <a:ext cx="1611221" cy="574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79" name="Диаграмма 78"/>
          <p:cNvGraphicFramePr/>
          <p:nvPr/>
        </p:nvGraphicFramePr>
        <p:xfrm>
          <a:off x="6559895" y="1974302"/>
          <a:ext cx="1971556" cy="62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80" name="Диаграмма 79"/>
          <p:cNvGraphicFramePr/>
          <p:nvPr/>
        </p:nvGraphicFramePr>
        <p:xfrm>
          <a:off x="6820836" y="2528472"/>
          <a:ext cx="1652628" cy="71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81" name="Диаграмма 80"/>
          <p:cNvGraphicFramePr/>
          <p:nvPr/>
        </p:nvGraphicFramePr>
        <p:xfrm>
          <a:off x="6298954" y="3151915"/>
          <a:ext cx="2493438" cy="946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9836157" y="196337"/>
            <a:ext cx="3015321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Серия картин «Цифры на сердце»</a:t>
            </a:r>
          </a:p>
        </p:txBody>
      </p:sp>
      <p:pic>
        <p:nvPicPr>
          <p:cNvPr id="86" name="Рисунок 85" descr="Картинки по запросу &quot;Побег Савицкий&quot;"/>
          <p:cNvPicPr/>
          <p:nvPr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6289" y="357970"/>
            <a:ext cx="579869" cy="83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Рисунок 86" descr="https://img-fotki.yandex.ru/get/98813/375901008.1c/0_14f9aa_ba2d78d8_orig.jpg"/>
          <p:cNvPicPr/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1126" y="357971"/>
            <a:ext cx="1362693" cy="85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Рисунок 87" descr="Картинки по запросу &quot;савицкий узник&quot;"/>
          <p:cNvPicPr/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88785" y="357971"/>
            <a:ext cx="608863" cy="99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Рисунок 89" descr="ЭТТЕРСБЕРГ — ГОЛГОФА XX ВЕКА (1977)"/>
          <p:cNvPicPr/>
          <p:nvPr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9309" y="1304679"/>
            <a:ext cx="695843" cy="92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Рисунок 90" descr="ОТБОР (1977)"/>
          <p:cNvPicPr/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39113" y="1397040"/>
            <a:ext cx="1246719" cy="69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Рисунок 91" descr="https://img-fotki.yandex.ru/get/54522/375901008.1d/0_14f9ac_42bcf4bc_orig.jpg"/>
          <p:cNvPicPr/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799" y="1443221"/>
            <a:ext cx="608863" cy="80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Рисунок 92" descr="https://img-fotki.yandex.ru/get/109878/375901008.1d/0_14f9af_ca4b6e9a_orig.jpg"/>
          <p:cNvPicPr/>
          <p:nvPr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27296" y="2297569"/>
            <a:ext cx="695843" cy="108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Рисунок 93" descr="ПОЮЩИЕ КОММУНИСТЫ"/>
          <p:cNvPicPr/>
          <p:nvPr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97099" y="2251387"/>
            <a:ext cx="753830" cy="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Рисунок 94" descr="ТАНЕЦ С ФАКЕЛАМИ (1978)"/>
          <p:cNvPicPr/>
          <p:nvPr/>
        </p:nvPicPr>
        <p:blipFill>
          <a:blip r:embed="rId3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66904" y="2436111"/>
            <a:ext cx="1130745" cy="50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Рисунок 95" descr="Картинки по запросу &quot;поющие лошади Савицкий&quot;"/>
          <p:cNvPicPr/>
          <p:nvPr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11870" y="4214076"/>
            <a:ext cx="927791" cy="85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Рисунок 96" descr="https://img-fotki.yandex.ru/get/170627/375901008.1c/0_14f9ab_b5aad96e_orig.jpg"/>
          <p:cNvPicPr/>
          <p:nvPr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37910" y="3128824"/>
            <a:ext cx="1043765" cy="83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Рисунок 97" descr="https://img-fotki.yandex.ru/get/49312/375901008.1d/0_14f9ae_48b0a298_orig.jpg"/>
          <p:cNvPicPr/>
          <p:nvPr/>
        </p:nvPicPr>
        <p:blipFill>
          <a:blip r:embed="rId3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49177" y="3475181"/>
            <a:ext cx="1072758" cy="71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Рисунок 98" descr="https://img-fotki.yandex.ru/get/221708/375901008.1d/0_14f9b1_f8852a86_orig.jpg"/>
          <p:cNvPicPr/>
          <p:nvPr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98851" y="5368599"/>
            <a:ext cx="840811" cy="94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Рисунок 99" descr="https://img-fotki.yandex.ru/get/59023/375901008.1d/0_14f9b0_2b8672a6_orig.jpg"/>
          <p:cNvPicPr/>
          <p:nvPr/>
        </p:nvPicPr>
        <p:blipFill>
          <a:blip r:embed="rId3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7230" y="4352618"/>
            <a:ext cx="1362693" cy="113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Рисунок 100" descr="ОПОЗНАНИЕ (1987)"/>
          <p:cNvPicPr/>
          <p:nvPr/>
        </p:nvPicPr>
        <p:blipFill>
          <a:blip r:embed="rId3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62197" y="5645683"/>
            <a:ext cx="1304706" cy="86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3892496" y="1235408"/>
            <a:ext cx="1594641" cy="141763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7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Первый курс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1778" y="1281589"/>
            <a:ext cx="1623634" cy="218707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Четвёртый курс</a:t>
            </a:r>
          </a:p>
          <a:p>
            <a:pPr defTabSz="1086210"/>
            <a:endParaRPr lang="ru-RU" sz="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17333" y="2736287"/>
            <a:ext cx="231948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17%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907817" y="3590633"/>
            <a:ext cx="347922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93596" y="2228297"/>
            <a:ext cx="289935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77%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94798" y="2159025"/>
            <a:ext cx="260941" cy="126374"/>
          </a:xfrm>
          <a:prstGeom prst="rect">
            <a:avLst/>
          </a:prstGeom>
          <a:noFill/>
        </p:spPr>
        <p:txBody>
          <a:bodyPr wrap="square" lIns="33712" tIns="16856" rIns="33712" bIns="16856" rtlCol="0">
            <a:spAutoFit/>
          </a:bodyPr>
          <a:lstStyle/>
          <a:p>
            <a:pPr defTabSz="1086210"/>
            <a:r>
              <a:rPr lang="ru-RU" sz="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23%</a:t>
            </a:r>
          </a:p>
        </p:txBody>
      </p:sp>
    </p:spTree>
    <p:extLst>
      <p:ext uri="{BB962C8B-B14F-4D97-AF65-F5344CB8AC3E}">
        <p14:creationId xmlns:p14="http://schemas.microsoft.com/office/powerpoint/2010/main" val="3113612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451</Words>
  <Application>Microsoft Office PowerPoint</Application>
  <PresentationFormat>Широкоэкранный</PresentationFormat>
  <Paragraphs>55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1_Тема Office</vt:lpstr>
      <vt:lpstr>Архитектурно-строительный колледж в составе межгосударственного образовательного учреждения высшего образования «Белорусско-Российский университет»  </vt:lpstr>
      <vt:lpstr>Образец бейджа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Проектор</dc:creator>
  <cp:lastModifiedBy>Heller Alucard</cp:lastModifiedBy>
  <cp:revision>7</cp:revision>
  <dcterms:created xsi:type="dcterms:W3CDTF">2020-12-01T07:59:01Z</dcterms:created>
  <dcterms:modified xsi:type="dcterms:W3CDTF">2021-02-26T12:20:50Z</dcterms:modified>
</cp:coreProperties>
</file>